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79" autoAdjust="0"/>
    <p:restoredTop sz="73146" autoAdjust="0"/>
  </p:normalViewPr>
  <p:slideViewPr>
    <p:cSldViewPr>
      <p:cViewPr varScale="1">
        <p:scale>
          <a:sx n="54" d="100"/>
          <a:sy n="54" d="100"/>
        </p:scale>
        <p:origin x="82"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8800" spc="-105" dirty="0" smtClean="0">
                <a:solidFill>
                  <a:srgbClr val="FFFFFF"/>
                </a:solidFill>
                <a:latin typeface="Graphik Regular" panose="020B0503030202060203" pitchFamily="34" charset="0"/>
              </a:rPr>
              <a:t>Social Buzz Report</a:t>
            </a:r>
            <a:endParaRPr lang="en-US" sz="88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57966" y="2779481"/>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72802" y="5753909"/>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11902189" y="1479935"/>
            <a:ext cx="5036754" cy="7963390"/>
          </a:xfrm>
          <a:prstGeom prst="rect">
            <a:avLst/>
          </a:prstGeom>
        </p:spPr>
      </p:pic>
      <p:sp>
        <p:nvSpPr>
          <p:cNvPr id="6" name="TextBox 6"/>
          <p:cNvSpPr txBox="1"/>
          <p:nvPr/>
        </p:nvSpPr>
        <p:spPr>
          <a:xfrm>
            <a:off x="489400" y="904035"/>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089354" y="2479589"/>
            <a:ext cx="8458200" cy="2246769"/>
          </a:xfrm>
          <a:prstGeom prst="rect">
            <a:avLst/>
          </a:prstGeom>
          <a:noFill/>
        </p:spPr>
        <p:txBody>
          <a:bodyPr wrap="square" rtlCol="0">
            <a:spAutoFit/>
          </a:bodyPr>
          <a:lstStyle/>
          <a:p>
            <a:r>
              <a:rPr lang="en-US" sz="2800" dirty="0"/>
              <a:t>Content related to animals is the most popular and engaging among the audience, with the highest score and the most positive reactions, while content related to public speaking is the least popular and engaging, with the lowest score and the least positive reactions</a:t>
            </a:r>
            <a:r>
              <a:rPr lang="en-US" sz="2800" dirty="0" smtClean="0"/>
              <a:t>.</a:t>
            </a:r>
            <a:endParaRPr lang="en-US" sz="2800" dirty="0"/>
          </a:p>
        </p:txBody>
      </p:sp>
      <p:sp>
        <p:nvSpPr>
          <p:cNvPr id="26" name="TextBox 25"/>
          <p:cNvSpPr txBox="1"/>
          <p:nvPr/>
        </p:nvSpPr>
        <p:spPr>
          <a:xfrm>
            <a:off x="1128002" y="5596073"/>
            <a:ext cx="8458200" cy="2677656"/>
          </a:xfrm>
          <a:prstGeom prst="rect">
            <a:avLst/>
          </a:prstGeom>
          <a:noFill/>
        </p:spPr>
        <p:txBody>
          <a:bodyPr wrap="square" rtlCol="0">
            <a:spAutoFit/>
          </a:bodyPr>
          <a:lstStyle/>
          <a:p>
            <a:r>
              <a:rPr lang="en-US" sz="2800" dirty="0"/>
              <a:t>The demand and value of different types of content vary significantly, with a large gap between the highest and lowest scoring categories. Video posts are more preferred than other formats, while audio posts are the least preferred. May was the month with the most number of posts.</a:t>
            </a:r>
            <a:endParaRPr lang="en-IN" sz="2800" dirty="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33400" y="554339"/>
            <a:ext cx="17253775" cy="9178320"/>
            <a:chOff x="0" y="0"/>
            <a:chExt cx="23005033" cy="1223775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900061" y="0"/>
              <a:ext cx="2891871"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064872" y="9548320"/>
              <a:ext cx="2891871"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r>
              <a:rPr lang="en-IN" dirty="0"/>
              <a:t>	</a:t>
            </a:r>
            <a:r>
              <a:rPr lang="en-IN" dirty="0" smtClean="0"/>
              <a:t>			</a:t>
            </a:r>
          </a:p>
          <a:p>
            <a:endParaRPr lang="en-IN" dirty="0"/>
          </a:p>
          <a:p>
            <a:endParaRPr lang="en-IN" dirty="0" smtClean="0"/>
          </a:p>
          <a:p>
            <a:endParaRPr lang="en-IN" dirty="0"/>
          </a:p>
          <a:p>
            <a:pPr lvl="1"/>
            <a:r>
              <a:rPr lang="en-IN" dirty="0" smtClean="0"/>
              <a:t>				</a:t>
            </a:r>
            <a:r>
              <a:rPr lang="en-US" sz="2400" dirty="0" smtClean="0"/>
              <a:t>Social </a:t>
            </a:r>
            <a:r>
              <a:rPr lang="en-US" sz="2400" dirty="0"/>
              <a:t>Buzz, a rapidly expanding tech </a:t>
            </a:r>
            <a:r>
              <a:rPr lang="en-US" sz="2400" dirty="0" smtClean="0"/>
              <a:t>giant,</a:t>
            </a:r>
          </a:p>
          <a:p>
            <a:pPr lvl="1"/>
            <a:r>
              <a:rPr lang="en-US" sz="2400" dirty="0"/>
              <a:t>	</a:t>
            </a:r>
            <a:r>
              <a:rPr lang="en-US" sz="2400" dirty="0" smtClean="0"/>
              <a:t>			has </a:t>
            </a:r>
            <a:r>
              <a:rPr lang="en-US" sz="2400" dirty="0"/>
              <a:t>to adjust swiftly to its worldwide </a:t>
            </a:r>
            <a:r>
              <a:rPr lang="en-US" sz="2400" dirty="0" smtClean="0"/>
              <a:t>reach.</a:t>
            </a:r>
          </a:p>
          <a:p>
            <a:pPr lvl="1"/>
            <a:r>
              <a:rPr lang="en-US" sz="2400" dirty="0"/>
              <a:t>	</a:t>
            </a:r>
            <a:r>
              <a:rPr lang="en-US" sz="2400" dirty="0" smtClean="0"/>
              <a:t>			Accenture </a:t>
            </a:r>
            <a:r>
              <a:rPr lang="en-US" sz="2400" dirty="0"/>
              <a:t>has started a three-month </a:t>
            </a:r>
            <a:r>
              <a:rPr lang="en-US" sz="2400" dirty="0" smtClean="0"/>
              <a:t>trial</a:t>
            </a:r>
          </a:p>
          <a:p>
            <a:pPr lvl="1"/>
            <a:r>
              <a:rPr lang="en-US" sz="2400" dirty="0"/>
              <a:t>	</a:t>
            </a:r>
            <a:r>
              <a:rPr lang="en-US" sz="2400" dirty="0" smtClean="0"/>
              <a:t>			project </a:t>
            </a:r>
            <a:r>
              <a:rPr lang="en-US" sz="2400" dirty="0"/>
              <a:t>that aims to</a:t>
            </a:r>
            <a:r>
              <a:rPr lang="en-US" sz="2400" b="1" dirty="0" smtClean="0"/>
              <a:t>:</a:t>
            </a:r>
          </a:p>
          <a:p>
            <a:pPr lvl="8"/>
            <a:r>
              <a:rPr lang="en-US" sz="2800" dirty="0" smtClean="0"/>
              <a:t> 	</a:t>
            </a:r>
          </a:p>
          <a:p>
            <a:pPr marL="4000500" lvl="8" indent="-342900">
              <a:buFont typeface="Arial" panose="020B0604020202020204" pitchFamily="34" charset="0"/>
              <a:buChar char="•"/>
            </a:pPr>
            <a:r>
              <a:rPr lang="en-US" sz="2400" dirty="0" smtClean="0"/>
              <a:t>An audit of Social Buzz's big data practice.</a:t>
            </a:r>
          </a:p>
          <a:p>
            <a:pPr marL="4000500" lvl="8" indent="-342900">
              <a:buFont typeface="Arial" panose="020B0604020202020204" pitchFamily="34" charset="0"/>
              <a:buChar char="•"/>
            </a:pPr>
            <a:endParaRPr lang="en-US" sz="2400" dirty="0" smtClean="0"/>
          </a:p>
          <a:p>
            <a:pPr marL="4000500" lvl="8" indent="-342900">
              <a:buFont typeface="Arial" panose="020B0604020202020204" pitchFamily="34" charset="0"/>
              <a:buChar char="•"/>
            </a:pPr>
            <a:r>
              <a:rPr lang="en-US" sz="2400" dirty="0" smtClean="0"/>
              <a:t>Suggest how Social Buzz can launch a profitable IPO.</a:t>
            </a:r>
          </a:p>
          <a:p>
            <a:pPr marL="4000500" lvl="8" indent="-342900">
              <a:buFont typeface="Arial" panose="020B0604020202020204" pitchFamily="34" charset="0"/>
              <a:buChar char="•"/>
            </a:pPr>
            <a:endParaRPr lang="en-IN" sz="2800" dirty="0"/>
          </a:p>
          <a:p>
            <a:pPr marL="4000500" lvl="8" indent="-342900">
              <a:buFont typeface="Arial" panose="020B0604020202020204" pitchFamily="34" charset="0"/>
              <a:buChar char="•"/>
            </a:pPr>
            <a:r>
              <a:rPr lang="en-US" sz="2400" dirty="0" smtClean="0"/>
              <a:t>Finding </a:t>
            </a:r>
            <a:r>
              <a:rPr lang="en-US" sz="2400" dirty="0"/>
              <a:t>the five most </a:t>
            </a:r>
            <a:r>
              <a:rPr lang="en-US" sz="2400" dirty="0" smtClean="0"/>
              <a:t>popular categories </a:t>
            </a:r>
            <a:r>
              <a:rPr lang="en-US" sz="2400" dirty="0"/>
              <a:t>of </a:t>
            </a:r>
            <a:r>
              <a:rPr lang="en-US" sz="2400" dirty="0" smtClean="0"/>
              <a:t>content</a:t>
            </a:r>
          </a:p>
          <a:p>
            <a:pPr lvl="8"/>
            <a:r>
              <a:rPr lang="en-US" sz="2400" dirty="0" smtClean="0"/>
              <a:t>     on Social </a:t>
            </a:r>
            <a:r>
              <a:rPr lang="en-US" sz="2400" dirty="0"/>
              <a:t>Buzz by analyzing the </a:t>
            </a:r>
            <a:r>
              <a:rPr lang="en-US" sz="2400" dirty="0" smtClean="0"/>
              <a:t>data.</a:t>
            </a:r>
            <a:endParaRPr lang="en-US" sz="24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73208" y="1909668"/>
            <a:ext cx="6453903" cy="6467663"/>
          </a:xfrm>
          <a:prstGeom prst="rect">
            <a:avLst/>
          </a:prstGeom>
        </p:spPr>
      </p:pic>
      <p:sp>
        <p:nvSpPr>
          <p:cNvPr id="33" name="TextBox 33"/>
          <p:cNvSpPr txBox="1"/>
          <p:nvPr/>
        </p:nvSpPr>
        <p:spPr>
          <a:xfrm>
            <a:off x="2959174" y="3690132"/>
            <a:ext cx="4481973" cy="2462213"/>
          </a:xfrm>
          <a:prstGeom prst="rect">
            <a:avLst/>
          </a:prstGeom>
        </p:spPr>
        <p:txBody>
          <a:bodyPr lIns="0" tIns="0" rIns="0" bIns="0" rtlCol="0" anchor="t">
            <a:spAutoFit/>
          </a:bodyPr>
          <a:lstStyle/>
          <a:p>
            <a:pPr algn="ctr">
              <a:lnSpc>
                <a:spcPts val="9600"/>
              </a:lnSpc>
            </a:pPr>
            <a:r>
              <a:rPr lang="en-US" sz="8000" spc="-80" dirty="0">
                <a:solidFill>
                  <a:schemeClr val="bg1"/>
                </a:solidFill>
                <a:latin typeface="Graphik Regular" panose="020B0503030202060203" pitchFamily="34" charset="0"/>
              </a:rPr>
              <a:t>Project Recap</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666999" y="4961738"/>
            <a:ext cx="6551063" cy="4647426"/>
          </a:xfrm>
          <a:prstGeom prst="rect">
            <a:avLst/>
          </a:prstGeom>
          <a:noFill/>
        </p:spPr>
        <p:txBody>
          <a:bodyPr wrap="square" rtlCol="0">
            <a:spAutoFit/>
          </a:bodyPr>
          <a:lstStyle/>
          <a:p>
            <a:r>
              <a:rPr lang="en-US" sz="2800" dirty="0">
                <a:solidFill>
                  <a:schemeClr val="bg1"/>
                </a:solidFill>
              </a:rPr>
              <a:t>Every day, more than </a:t>
            </a:r>
            <a:r>
              <a:rPr lang="en-US" sz="2800" u="sng" dirty="0">
                <a:solidFill>
                  <a:schemeClr val="bg1"/>
                </a:solidFill>
              </a:rPr>
              <a:t>100,000</a:t>
            </a:r>
            <a:r>
              <a:rPr lang="en-US" sz="2800" dirty="0">
                <a:solidFill>
                  <a:schemeClr val="bg1"/>
                </a:solidFill>
              </a:rPr>
              <a:t> posts are </a:t>
            </a:r>
            <a:r>
              <a:rPr lang="en-US" sz="2800" dirty="0" smtClean="0">
                <a:solidFill>
                  <a:schemeClr val="bg1"/>
                </a:solidFill>
              </a:rPr>
              <a:t>created</a:t>
            </a:r>
          </a:p>
          <a:p>
            <a:endParaRPr lang="en-US" sz="2800" dirty="0">
              <a:solidFill>
                <a:schemeClr val="bg1"/>
              </a:solidFill>
            </a:endParaRPr>
          </a:p>
          <a:p>
            <a:r>
              <a:rPr lang="en-US" sz="2800" dirty="0">
                <a:solidFill>
                  <a:schemeClr val="bg1"/>
                </a:solidFill>
              </a:rPr>
              <a:t>That’s over </a:t>
            </a:r>
            <a:r>
              <a:rPr lang="en-US" sz="2800" u="sng" dirty="0">
                <a:solidFill>
                  <a:schemeClr val="bg1"/>
                </a:solidFill>
              </a:rPr>
              <a:t>36.5 million</a:t>
            </a:r>
            <a:r>
              <a:rPr lang="en-US" sz="2800" dirty="0">
                <a:solidFill>
                  <a:schemeClr val="bg1"/>
                </a:solidFill>
              </a:rPr>
              <a:t> pieces of content in a year</a:t>
            </a:r>
            <a:r>
              <a:rPr lang="en-US" sz="2800" dirty="0" smtClean="0">
                <a:solidFill>
                  <a:schemeClr val="bg1"/>
                </a:solidFill>
              </a:rPr>
              <a:t>!</a:t>
            </a:r>
          </a:p>
          <a:p>
            <a:endParaRPr lang="en-US" dirty="0" smtClean="0"/>
          </a:p>
          <a:p>
            <a:endParaRPr lang="en-US" dirty="0"/>
          </a:p>
          <a:p>
            <a:endParaRPr lang="en-US" dirty="0"/>
          </a:p>
          <a:p>
            <a:r>
              <a:rPr lang="en-US" sz="2100" dirty="0">
                <a:solidFill>
                  <a:schemeClr val="bg1"/>
                </a:solidFill>
              </a:rPr>
              <a:t>But how can you </a:t>
            </a:r>
            <a:r>
              <a:rPr lang="en-US" sz="2100" dirty="0" smtClean="0">
                <a:solidFill>
                  <a:schemeClr val="bg1"/>
                </a:solidFill>
              </a:rPr>
              <a:t>capitalize the </a:t>
            </a:r>
            <a:r>
              <a:rPr lang="en-US" sz="2100" dirty="0">
                <a:solidFill>
                  <a:schemeClr val="bg1"/>
                </a:solidFill>
              </a:rPr>
              <a:t>most of this abundance? </a:t>
            </a:r>
            <a:endParaRPr lang="en-US" sz="2100" dirty="0" smtClean="0">
              <a:solidFill>
                <a:schemeClr val="bg1"/>
              </a:solidFill>
            </a:endParaRPr>
          </a:p>
          <a:p>
            <a:endParaRPr lang="en-US" sz="2100" dirty="0">
              <a:solidFill>
                <a:schemeClr val="bg1"/>
              </a:solidFill>
            </a:endParaRPr>
          </a:p>
          <a:p>
            <a:r>
              <a:rPr lang="en-US" sz="2100" u="sng" dirty="0" smtClean="0">
                <a:solidFill>
                  <a:schemeClr val="bg1"/>
                </a:solidFill>
              </a:rPr>
              <a:t>Analyze </a:t>
            </a:r>
            <a:r>
              <a:rPr lang="en-US" sz="2100" u="sng" dirty="0">
                <a:solidFill>
                  <a:schemeClr val="bg1"/>
                </a:solidFill>
              </a:rPr>
              <a:t>the data to discover the top 5 categories of content that Social Buzz users love</a:t>
            </a: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28"/>
          <p:cNvGrpSpPr>
            <a:grpSpLocks noChangeAspect="1"/>
          </p:cNvGrpSpPr>
          <p:nvPr/>
        </p:nvGrpSpPr>
        <p:grpSpPr>
          <a:xfrm>
            <a:off x="11411515" y="1016713"/>
            <a:ext cx="2174041" cy="2165548"/>
            <a:chOff x="0" y="0"/>
            <a:chExt cx="6502400" cy="6477000"/>
          </a:xfrm>
        </p:grpSpPr>
        <p:sp>
          <p:nvSpPr>
            <p:cNvPr id="33"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4"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41" name="TextBox 40"/>
          <p:cNvSpPr txBox="1"/>
          <p:nvPr/>
        </p:nvSpPr>
        <p:spPr>
          <a:xfrm>
            <a:off x="14228396" y="1459492"/>
            <a:ext cx="3810000" cy="969496"/>
          </a:xfrm>
          <a:prstGeom prst="rect">
            <a:avLst/>
          </a:prstGeom>
          <a:noFill/>
        </p:spPr>
        <p:txBody>
          <a:bodyPr wrap="square" rtlCol="0">
            <a:spAutoFit/>
          </a:bodyPr>
          <a:lstStyle/>
          <a:p>
            <a:pPr>
              <a:spcBef>
                <a:spcPts val="600"/>
              </a:spcBef>
            </a:pPr>
            <a:r>
              <a:rPr lang="en-US" sz="2800" b="1" dirty="0"/>
              <a:t>Andrew </a:t>
            </a:r>
            <a:r>
              <a:rPr lang="en-US" sz="2800" b="1" dirty="0" smtClean="0"/>
              <a:t>Fleming</a:t>
            </a:r>
          </a:p>
          <a:p>
            <a:pPr>
              <a:spcBef>
                <a:spcPts val="600"/>
              </a:spcBef>
            </a:pPr>
            <a:r>
              <a:rPr lang="en-US" sz="2400" dirty="0" smtClean="0"/>
              <a:t>Chief </a:t>
            </a:r>
            <a:r>
              <a:rPr lang="en-US" sz="2400" dirty="0"/>
              <a:t>Technical Architect</a:t>
            </a:r>
            <a:endParaRPr lang="en-IN" sz="2400" dirty="0"/>
          </a:p>
        </p:txBody>
      </p:sp>
      <p:sp>
        <p:nvSpPr>
          <p:cNvPr id="42" name="TextBox 41"/>
          <p:cNvSpPr txBox="1"/>
          <p:nvPr/>
        </p:nvSpPr>
        <p:spPr>
          <a:xfrm>
            <a:off x="14228396" y="4476992"/>
            <a:ext cx="3810000" cy="969496"/>
          </a:xfrm>
          <a:prstGeom prst="rect">
            <a:avLst/>
          </a:prstGeom>
          <a:noFill/>
        </p:spPr>
        <p:txBody>
          <a:bodyPr wrap="square" rtlCol="0">
            <a:spAutoFit/>
          </a:bodyPr>
          <a:lstStyle/>
          <a:p>
            <a:pPr>
              <a:spcBef>
                <a:spcPts val="600"/>
              </a:spcBef>
            </a:pPr>
            <a:r>
              <a:rPr lang="en-IN" sz="2800" b="1" dirty="0"/>
              <a:t>Marcus </a:t>
            </a:r>
            <a:r>
              <a:rPr lang="en-IN" sz="2800" b="1" dirty="0" smtClean="0"/>
              <a:t>Rompton</a:t>
            </a:r>
            <a:endParaRPr lang="en-IN" sz="2800" b="1" dirty="0"/>
          </a:p>
          <a:p>
            <a:pPr>
              <a:spcBef>
                <a:spcPts val="600"/>
              </a:spcBef>
            </a:pPr>
            <a:r>
              <a:rPr lang="en-IN" sz="2400" dirty="0" smtClean="0"/>
              <a:t>Senior Principle</a:t>
            </a:r>
            <a:endParaRPr lang="en-IN" sz="2400" dirty="0"/>
          </a:p>
        </p:txBody>
      </p:sp>
      <p:sp>
        <p:nvSpPr>
          <p:cNvPr id="44" name="TextBox 43"/>
          <p:cNvSpPr txBox="1"/>
          <p:nvPr/>
        </p:nvSpPr>
        <p:spPr>
          <a:xfrm>
            <a:off x="14300796" y="7421293"/>
            <a:ext cx="3810000" cy="969496"/>
          </a:xfrm>
          <a:prstGeom prst="rect">
            <a:avLst/>
          </a:prstGeom>
          <a:noFill/>
        </p:spPr>
        <p:txBody>
          <a:bodyPr wrap="square" rtlCol="0">
            <a:spAutoFit/>
          </a:bodyPr>
          <a:lstStyle/>
          <a:p>
            <a:pPr>
              <a:spcBef>
                <a:spcPts val="600"/>
              </a:spcBef>
            </a:pPr>
            <a:r>
              <a:rPr lang="en-IN" sz="2800" b="1" dirty="0" smtClean="0"/>
              <a:t>Koushal Kumar</a:t>
            </a:r>
            <a:endParaRPr lang="en-IN" sz="2800" b="1" dirty="0"/>
          </a:p>
          <a:p>
            <a:pPr>
              <a:spcBef>
                <a:spcPts val="600"/>
              </a:spcBef>
            </a:pPr>
            <a:r>
              <a:rPr lang="en-IN" sz="2400" dirty="0" smtClean="0"/>
              <a:t>Data Analyst</a:t>
            </a:r>
            <a:endParaRPr lang="en-IN" sz="2400" dirty="0"/>
          </a:p>
        </p:txBody>
      </p:sp>
      <p:grpSp>
        <p:nvGrpSpPr>
          <p:cNvPr id="45" name="Group 23"/>
          <p:cNvGrpSpPr>
            <a:grpSpLocks noChangeAspect="1"/>
          </p:cNvGrpSpPr>
          <p:nvPr/>
        </p:nvGrpSpPr>
        <p:grpSpPr>
          <a:xfrm>
            <a:off x="11393475" y="4014260"/>
            <a:ext cx="2187334" cy="2123082"/>
            <a:chOff x="-23042" y="66269"/>
            <a:chExt cx="6542158" cy="6349987"/>
          </a:xfrm>
        </p:grpSpPr>
        <p:sp>
          <p:nvSpPr>
            <p:cNvPr id="46"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47"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48" name="Group 18"/>
          <p:cNvGrpSpPr>
            <a:grpSpLocks noChangeAspect="1"/>
          </p:cNvGrpSpPr>
          <p:nvPr/>
        </p:nvGrpSpPr>
        <p:grpSpPr>
          <a:xfrm>
            <a:off x="11417563" y="6914739"/>
            <a:ext cx="2174041" cy="2165548"/>
            <a:chOff x="0" y="0"/>
            <a:chExt cx="6502400" cy="6477000"/>
          </a:xfrm>
        </p:grpSpPr>
        <p:sp>
          <p:nvSpPr>
            <p:cNvPr id="4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5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p:cNvSpPr txBox="1"/>
          <p:nvPr/>
        </p:nvSpPr>
        <p:spPr>
          <a:xfrm>
            <a:off x="4101348" y="1456004"/>
            <a:ext cx="4002880" cy="523220"/>
          </a:xfrm>
          <a:prstGeom prst="rect">
            <a:avLst/>
          </a:prstGeom>
          <a:noFill/>
        </p:spPr>
        <p:txBody>
          <a:bodyPr wrap="square" rtlCol="0">
            <a:spAutoFit/>
          </a:bodyPr>
          <a:lstStyle/>
          <a:p>
            <a:r>
              <a:rPr lang="en-IN" sz="2800" dirty="0" smtClean="0">
                <a:solidFill>
                  <a:schemeClr val="bg1"/>
                </a:solidFill>
              </a:rPr>
              <a:t>Data Understanding</a:t>
            </a:r>
            <a:endParaRPr lang="en-IN" sz="2800" dirty="0">
              <a:solidFill>
                <a:schemeClr val="bg1"/>
              </a:solidFill>
            </a:endParaRPr>
          </a:p>
        </p:txBody>
      </p:sp>
      <p:sp>
        <p:nvSpPr>
          <p:cNvPr id="41" name="TextBox 40"/>
          <p:cNvSpPr txBox="1"/>
          <p:nvPr/>
        </p:nvSpPr>
        <p:spPr>
          <a:xfrm>
            <a:off x="5934022" y="2982498"/>
            <a:ext cx="4002880" cy="523220"/>
          </a:xfrm>
          <a:prstGeom prst="rect">
            <a:avLst/>
          </a:prstGeom>
          <a:noFill/>
        </p:spPr>
        <p:txBody>
          <a:bodyPr wrap="square" rtlCol="0">
            <a:spAutoFit/>
          </a:bodyPr>
          <a:lstStyle/>
          <a:p>
            <a:r>
              <a:rPr lang="en-IN" sz="2800" dirty="0" smtClean="0">
                <a:solidFill>
                  <a:schemeClr val="bg1"/>
                </a:solidFill>
              </a:rPr>
              <a:t>Data Cleaning</a:t>
            </a:r>
            <a:endParaRPr lang="en-IN" sz="2800" dirty="0">
              <a:solidFill>
                <a:schemeClr val="bg1"/>
              </a:solidFill>
            </a:endParaRPr>
          </a:p>
        </p:txBody>
      </p:sp>
      <p:sp>
        <p:nvSpPr>
          <p:cNvPr id="43" name="TextBox 42"/>
          <p:cNvSpPr txBox="1"/>
          <p:nvPr/>
        </p:nvSpPr>
        <p:spPr>
          <a:xfrm>
            <a:off x="7752049" y="4555030"/>
            <a:ext cx="4002880" cy="523220"/>
          </a:xfrm>
          <a:prstGeom prst="rect">
            <a:avLst/>
          </a:prstGeom>
          <a:noFill/>
        </p:spPr>
        <p:txBody>
          <a:bodyPr wrap="square" rtlCol="0">
            <a:spAutoFit/>
          </a:bodyPr>
          <a:lstStyle/>
          <a:p>
            <a:r>
              <a:rPr lang="en-IN" sz="2800" dirty="0" smtClean="0">
                <a:solidFill>
                  <a:schemeClr val="bg1"/>
                </a:solidFill>
              </a:rPr>
              <a:t>Data Modelling</a:t>
            </a:r>
            <a:endParaRPr lang="en-IN" sz="2800" dirty="0">
              <a:solidFill>
                <a:schemeClr val="bg1"/>
              </a:solidFill>
            </a:endParaRPr>
          </a:p>
        </p:txBody>
      </p:sp>
      <p:sp>
        <p:nvSpPr>
          <p:cNvPr id="44" name="TextBox 43"/>
          <p:cNvSpPr txBox="1"/>
          <p:nvPr/>
        </p:nvSpPr>
        <p:spPr>
          <a:xfrm>
            <a:off x="9531036" y="6139362"/>
            <a:ext cx="4002880" cy="523220"/>
          </a:xfrm>
          <a:prstGeom prst="rect">
            <a:avLst/>
          </a:prstGeom>
          <a:noFill/>
        </p:spPr>
        <p:txBody>
          <a:bodyPr wrap="square" rtlCol="0">
            <a:spAutoFit/>
          </a:bodyPr>
          <a:lstStyle/>
          <a:p>
            <a:r>
              <a:rPr lang="en-IN" sz="2800" dirty="0" smtClean="0">
                <a:solidFill>
                  <a:schemeClr val="bg1"/>
                </a:solidFill>
              </a:rPr>
              <a:t>Data Analysis</a:t>
            </a:r>
            <a:endParaRPr lang="en-IN" sz="2800" dirty="0">
              <a:solidFill>
                <a:schemeClr val="bg1"/>
              </a:solidFill>
            </a:endParaRPr>
          </a:p>
        </p:txBody>
      </p:sp>
      <p:sp>
        <p:nvSpPr>
          <p:cNvPr id="45" name="TextBox 44"/>
          <p:cNvSpPr txBox="1"/>
          <p:nvPr/>
        </p:nvSpPr>
        <p:spPr>
          <a:xfrm>
            <a:off x="11425954" y="7828620"/>
            <a:ext cx="4002880" cy="523220"/>
          </a:xfrm>
          <a:prstGeom prst="rect">
            <a:avLst/>
          </a:prstGeom>
          <a:noFill/>
        </p:spPr>
        <p:txBody>
          <a:bodyPr wrap="square" rtlCol="0">
            <a:spAutoFit/>
          </a:bodyPr>
          <a:lstStyle/>
          <a:p>
            <a:r>
              <a:rPr lang="en-IN" sz="2800" dirty="0" smtClean="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p:cNvPicPr>
            <a:picLocks noChangeAspect="1"/>
          </p:cNvPicPr>
          <p:nvPr/>
        </p:nvPicPr>
        <p:blipFill>
          <a:blip r:embed="rId7"/>
          <a:stretch>
            <a:fillRect/>
          </a:stretch>
        </p:blipFill>
        <p:spPr>
          <a:xfrm>
            <a:off x="10244402" y="0"/>
            <a:ext cx="6519598" cy="6096000"/>
          </a:xfrm>
          <a:prstGeom prst="rect">
            <a:avLst/>
          </a:prstGeom>
          <a:effectLst>
            <a:outerShdw blurRad="50800" dist="50800" dir="5400000" algn="ctr" rotWithShape="0">
              <a:srgbClr val="000000">
                <a:alpha val="0"/>
              </a:srgbClr>
            </a:outerShdw>
          </a:effectLst>
        </p:spPr>
      </p:pic>
      <p:sp>
        <p:nvSpPr>
          <p:cNvPr id="16" name="TextBox 15"/>
          <p:cNvSpPr txBox="1"/>
          <p:nvPr/>
        </p:nvSpPr>
        <p:spPr>
          <a:xfrm>
            <a:off x="1028700" y="2265853"/>
            <a:ext cx="8070584" cy="443198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These are the top 5 most popular content categories as per</a:t>
            </a:r>
          </a:p>
          <a:p>
            <a:r>
              <a:rPr lang="en-US" sz="2400" dirty="0"/>
              <a:t> </a:t>
            </a:r>
            <a:r>
              <a:rPr lang="en-US" sz="2400" dirty="0" smtClean="0"/>
              <a:t>    the chart. The</a:t>
            </a:r>
            <a:r>
              <a:rPr lang="en-US" sz="2400" dirty="0"/>
              <a:t> </a:t>
            </a:r>
            <a:r>
              <a:rPr lang="en-US" sz="2400" b="1" dirty="0" smtClean="0"/>
              <a:t>average score </a:t>
            </a:r>
            <a:r>
              <a:rPr lang="en-US" sz="2400" dirty="0" smtClean="0"/>
              <a:t>per </a:t>
            </a:r>
            <a:r>
              <a:rPr lang="en-US" sz="2400" dirty="0"/>
              <a:t>category is </a:t>
            </a:r>
            <a:r>
              <a:rPr lang="en-US" sz="2400" b="1" dirty="0" smtClean="0"/>
              <a:t>70,177.20.</a:t>
            </a:r>
          </a:p>
          <a:p>
            <a:r>
              <a:rPr lang="en-US" sz="2400" b="1" dirty="0" smtClean="0"/>
              <a:t> </a:t>
            </a:r>
            <a:endParaRPr lang="en-US" sz="3200" dirty="0"/>
          </a:p>
          <a:p>
            <a:pPr marL="285750" indent="-285750">
              <a:buFont typeface="Arial" panose="020B0604020202020204" pitchFamily="34" charset="0"/>
              <a:buChar char="•"/>
            </a:pPr>
            <a:r>
              <a:rPr lang="en-US" sz="2400" dirty="0"/>
              <a:t>The </a:t>
            </a:r>
            <a:r>
              <a:rPr lang="en-US" sz="2400" b="1" dirty="0"/>
              <a:t>Highest</a:t>
            </a:r>
            <a:r>
              <a:rPr lang="en-US" sz="2400" dirty="0"/>
              <a:t> revenue category is </a:t>
            </a:r>
            <a:r>
              <a:rPr lang="en-US" sz="2400" b="1" dirty="0"/>
              <a:t>Animals</a:t>
            </a:r>
            <a:r>
              <a:rPr lang="en-US" sz="2400" dirty="0"/>
              <a:t>, with a total score of </a:t>
            </a:r>
            <a:r>
              <a:rPr lang="en-US" sz="2400" b="1" dirty="0"/>
              <a:t>74,965</a:t>
            </a:r>
            <a:r>
              <a:rPr lang="en-US" sz="2400" dirty="0"/>
              <a:t>. This means that content related to animals, such as videos, photos, GIF, or audio, is the most popular and </a:t>
            </a:r>
            <a:r>
              <a:rPr lang="en-US" sz="2400" dirty="0" smtClean="0"/>
              <a:t>Engaging </a:t>
            </a:r>
            <a:r>
              <a:rPr lang="en-US" sz="2400" dirty="0"/>
              <a:t>among the audience</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a:t>
            </a:r>
            <a:r>
              <a:rPr lang="en-US" sz="2400" b="1" dirty="0"/>
              <a:t>difference</a:t>
            </a:r>
            <a:r>
              <a:rPr lang="en-US" sz="2400" dirty="0"/>
              <a:t> between the </a:t>
            </a:r>
            <a:r>
              <a:rPr lang="en-US" sz="2400" b="1" dirty="0" smtClean="0"/>
              <a:t>Animals</a:t>
            </a:r>
            <a:r>
              <a:rPr lang="en-US" sz="2400" dirty="0" smtClean="0"/>
              <a:t> and </a:t>
            </a:r>
            <a:r>
              <a:rPr lang="en-US" sz="2400" b="1" dirty="0" smtClean="0"/>
              <a:t>Food</a:t>
            </a:r>
            <a:r>
              <a:rPr lang="en-US" sz="2400" dirty="0" smtClean="0"/>
              <a:t> </a:t>
            </a:r>
            <a:r>
              <a:rPr lang="en-US" sz="2400" dirty="0"/>
              <a:t>categories is </a:t>
            </a:r>
            <a:r>
              <a:rPr lang="en-US" sz="2400" b="1" dirty="0"/>
              <a:t>8,289.00</a:t>
            </a:r>
            <a:r>
              <a:rPr lang="en-US" sz="2400" dirty="0"/>
              <a:t>. This means that there is a significant gap in the demand and value of different types of content</a:t>
            </a:r>
            <a:r>
              <a:rPr lang="en-US" sz="2400" dirty="0" smtClean="0"/>
              <a:t>.</a:t>
            </a:r>
            <a:endParaRPr lang="en-US" sz="2400" dirty="0"/>
          </a:p>
          <a:p>
            <a:pPr marL="285750" indent="-285750">
              <a:buFont typeface="Arial" panose="020B0604020202020204" pitchFamily="34" charset="0"/>
              <a:buChar char="•"/>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12107441" y="3513328"/>
            <a:ext cx="5802085"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There are total </a:t>
            </a:r>
            <a:r>
              <a:rPr lang="en-US" sz="2400" b="1" dirty="0" smtClean="0"/>
              <a:t>16</a:t>
            </a:r>
            <a:r>
              <a:rPr lang="en-US" sz="2400" dirty="0" smtClean="0"/>
              <a:t> type of </a:t>
            </a:r>
            <a:r>
              <a:rPr lang="en-US" sz="2400" b="1" dirty="0" smtClean="0"/>
              <a:t>Content</a:t>
            </a:r>
            <a:r>
              <a:rPr lang="en-US" sz="2400" dirty="0" smtClean="0"/>
              <a:t> Categories and each having </a:t>
            </a:r>
            <a:r>
              <a:rPr lang="en-US" sz="2400" b="1" dirty="0" smtClean="0"/>
              <a:t>scores</a:t>
            </a:r>
            <a:r>
              <a:rPr lang="en-US" sz="2400" dirty="0" smtClean="0"/>
              <a:t> based on the type of reaction from audience.</a:t>
            </a:r>
          </a:p>
          <a:p>
            <a:r>
              <a:rPr lang="en-US" sz="2400" b="1" dirty="0" smtClean="0"/>
              <a:t> </a:t>
            </a:r>
            <a:endParaRPr lang="en-US" sz="3200" dirty="0"/>
          </a:p>
          <a:p>
            <a:pPr marL="285750" indent="-285750">
              <a:buFont typeface="Arial" panose="020B0604020202020204" pitchFamily="34" charset="0"/>
              <a:buChar char="•"/>
            </a:pPr>
            <a:r>
              <a:rPr lang="en-US" sz="2400" b="1" dirty="0" smtClean="0"/>
              <a:t>Animals</a:t>
            </a:r>
            <a:r>
              <a:rPr lang="en-US" sz="2400" dirty="0" smtClean="0"/>
              <a:t> type category is the most </a:t>
            </a:r>
            <a:r>
              <a:rPr lang="en-US" sz="2400" b="1" dirty="0" smtClean="0"/>
              <a:t>popular</a:t>
            </a:r>
          </a:p>
          <a:p>
            <a:r>
              <a:rPr lang="en-US" sz="2400" dirty="0"/>
              <a:t> </a:t>
            </a:r>
            <a:r>
              <a:rPr lang="en-US" sz="2400" dirty="0" smtClean="0"/>
              <a:t>   one with having </a:t>
            </a:r>
            <a:r>
              <a:rPr lang="en-US" sz="2400" b="1" dirty="0" smtClean="0"/>
              <a:t>15 out of 16 </a:t>
            </a:r>
            <a:r>
              <a:rPr lang="en-US" sz="2400" dirty="0" smtClean="0"/>
              <a:t>unique</a:t>
            </a:r>
          </a:p>
          <a:p>
            <a:r>
              <a:rPr lang="en-US" sz="2400" dirty="0"/>
              <a:t> </a:t>
            </a:r>
            <a:r>
              <a:rPr lang="en-US" sz="2400" dirty="0" smtClean="0"/>
              <a:t>   reactions (except disgust) </a:t>
            </a:r>
          </a:p>
          <a:p>
            <a:endParaRPr lang="en-IN" dirty="0"/>
          </a:p>
        </p:txBody>
      </p:sp>
      <p:pic>
        <p:nvPicPr>
          <p:cNvPr id="32" name="Picture 31"/>
          <p:cNvPicPr>
            <a:picLocks noChangeAspect="1"/>
          </p:cNvPicPr>
          <p:nvPr/>
        </p:nvPicPr>
        <p:blipFill>
          <a:blip r:embed="rId7"/>
          <a:stretch>
            <a:fillRect/>
          </a:stretch>
        </p:blipFill>
        <p:spPr>
          <a:xfrm>
            <a:off x="2578531" y="1992999"/>
            <a:ext cx="8451419" cy="6364647"/>
          </a:xfrm>
          <a:prstGeom prst="rect">
            <a:avLst/>
          </a:prstGeom>
        </p:spPr>
      </p:pic>
      <p:sp>
        <p:nvSpPr>
          <p:cNvPr id="33" name="TextBox 3"/>
          <p:cNvSpPr txBox="1"/>
          <p:nvPr/>
        </p:nvSpPr>
        <p:spPr>
          <a:xfrm>
            <a:off x="12298345" y="2044372"/>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3"/>
          <p:cNvSpPr txBox="1"/>
          <p:nvPr/>
        </p:nvSpPr>
        <p:spPr>
          <a:xfrm>
            <a:off x="12308054" y="1535278"/>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sp>
        <p:nvSpPr>
          <p:cNvPr id="29" name="TextBox 28"/>
          <p:cNvSpPr txBox="1"/>
          <p:nvPr/>
        </p:nvSpPr>
        <p:spPr>
          <a:xfrm>
            <a:off x="12115800" y="2917830"/>
            <a:ext cx="5793727"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a:t>We observed that </a:t>
            </a:r>
            <a:r>
              <a:rPr lang="en-US" sz="2400" b="1" dirty="0"/>
              <a:t>May</a:t>
            </a:r>
            <a:r>
              <a:rPr lang="en-US" sz="2400" dirty="0"/>
              <a:t> had the </a:t>
            </a:r>
            <a:r>
              <a:rPr lang="en-US" sz="2400" b="1" dirty="0"/>
              <a:t>most</a:t>
            </a:r>
            <a:r>
              <a:rPr lang="en-US" sz="2400" dirty="0"/>
              <a:t> number of posts among all the </a:t>
            </a:r>
            <a:r>
              <a:rPr lang="en-US" sz="2400" dirty="0" smtClean="0"/>
              <a:t>months.</a:t>
            </a:r>
            <a:r>
              <a:rPr lang="en-US" sz="2400" b="1" dirty="0" smtClean="0"/>
              <a:t> </a:t>
            </a:r>
          </a:p>
          <a:p>
            <a:endParaRPr lang="en-US" sz="2400" dirty="0"/>
          </a:p>
          <a:p>
            <a:pPr marL="285750" indent="-285750">
              <a:buFont typeface="Arial" panose="020B0604020202020204" pitchFamily="34" charset="0"/>
              <a:buChar char="•"/>
            </a:pPr>
            <a:r>
              <a:rPr lang="en-US" sz="2400" b="1" dirty="0" smtClean="0"/>
              <a:t>Video </a:t>
            </a:r>
            <a:r>
              <a:rPr lang="en-US" sz="2400" dirty="0" smtClean="0"/>
              <a:t>posts are </a:t>
            </a:r>
            <a:r>
              <a:rPr lang="en-US" sz="2400" b="1" dirty="0" smtClean="0"/>
              <a:t>more</a:t>
            </a:r>
            <a:r>
              <a:rPr lang="en-US" sz="2400" dirty="0" smtClean="0"/>
              <a:t> comparison to the </a:t>
            </a:r>
          </a:p>
          <a:p>
            <a:r>
              <a:rPr lang="en-US" sz="2400" dirty="0"/>
              <a:t> </a:t>
            </a:r>
            <a:r>
              <a:rPr lang="en-US" sz="2400" dirty="0" smtClean="0"/>
              <a:t>   other types where as </a:t>
            </a:r>
            <a:r>
              <a:rPr lang="en-US" sz="2400" b="1" dirty="0"/>
              <a:t>A</a:t>
            </a:r>
            <a:r>
              <a:rPr lang="en-US" sz="2400" b="1" dirty="0" smtClean="0"/>
              <a:t>udio</a:t>
            </a:r>
            <a:r>
              <a:rPr lang="en-US" sz="2400" dirty="0" smtClean="0"/>
              <a:t> is the </a:t>
            </a:r>
            <a:r>
              <a:rPr lang="en-US" sz="2400" b="1" dirty="0" smtClean="0"/>
              <a:t>least</a:t>
            </a:r>
          </a:p>
          <a:p>
            <a:r>
              <a:rPr lang="en-US" sz="2400" dirty="0"/>
              <a:t> </a:t>
            </a:r>
            <a:r>
              <a:rPr lang="en-US" sz="2400" dirty="0" smtClean="0"/>
              <a:t>   </a:t>
            </a:r>
            <a:r>
              <a:rPr lang="en-US" sz="2400" dirty="0" smtClean="0"/>
              <a:t>preferred post.</a:t>
            </a:r>
          </a:p>
          <a:p>
            <a:endParaRPr lang="en-US" sz="2400" dirty="0"/>
          </a:p>
          <a:p>
            <a:pPr marL="342900" indent="-34290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smtClean="0"/>
          </a:p>
          <a:p>
            <a:r>
              <a:rPr lang="en-IN" dirty="0" smtClean="0"/>
              <a:t>.</a:t>
            </a:r>
            <a:endParaRPr lang="en-IN" dirty="0"/>
          </a:p>
        </p:txBody>
      </p:sp>
      <p:pic>
        <p:nvPicPr>
          <p:cNvPr id="30" name="Picture 29"/>
          <p:cNvPicPr>
            <a:picLocks noChangeAspect="1"/>
          </p:cNvPicPr>
          <p:nvPr/>
        </p:nvPicPr>
        <p:blipFill>
          <a:blip r:embed="rId7"/>
          <a:stretch>
            <a:fillRect/>
          </a:stretch>
        </p:blipFill>
        <p:spPr>
          <a:xfrm>
            <a:off x="2521163" y="1409275"/>
            <a:ext cx="9203360" cy="6672435"/>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2657</TotalTime>
  <Words>500</Words>
  <Application>Microsoft Office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Graphik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koush</cp:lastModifiedBy>
  <cp:revision>31</cp:revision>
  <dcterms:created xsi:type="dcterms:W3CDTF">2006-08-16T00:00:00Z</dcterms:created>
  <dcterms:modified xsi:type="dcterms:W3CDTF">2023-09-01T12:30:59Z</dcterms:modified>
  <dc:identifier>DAEhDyfaYKE</dc:identifier>
</cp:coreProperties>
</file>